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717B-FDF4-4FDB-9977-B6C218594E54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7BAB-C4F6-4D4A-8BAC-1BE1F3A43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717B-FDF4-4FDB-9977-B6C218594E54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7BAB-C4F6-4D4A-8BAC-1BE1F3A43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717B-FDF4-4FDB-9977-B6C218594E54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7BAB-C4F6-4D4A-8BAC-1BE1F3A43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717B-FDF4-4FDB-9977-B6C218594E54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7BAB-C4F6-4D4A-8BAC-1BE1F3A43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717B-FDF4-4FDB-9977-B6C218594E54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7BAB-C4F6-4D4A-8BAC-1BE1F3A43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717B-FDF4-4FDB-9977-B6C218594E54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7BAB-C4F6-4D4A-8BAC-1BE1F3A43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717B-FDF4-4FDB-9977-B6C218594E54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7BAB-C4F6-4D4A-8BAC-1BE1F3A43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717B-FDF4-4FDB-9977-B6C218594E54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7BAB-C4F6-4D4A-8BAC-1BE1F3A43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717B-FDF4-4FDB-9977-B6C218594E54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7BAB-C4F6-4D4A-8BAC-1BE1F3A43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717B-FDF4-4FDB-9977-B6C218594E54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7BAB-C4F6-4D4A-8BAC-1BE1F3A43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717B-FDF4-4FDB-9977-B6C218594E54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7BAB-C4F6-4D4A-8BAC-1BE1F3A43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1717B-FDF4-4FDB-9977-B6C218594E54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37BAB-C4F6-4D4A-8BAC-1BE1F3A43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фон рис\1295440226_3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1\Desktop\фото 1\p3_15763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3915891" cy="24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C:\Users\Adm\Desktop\Мои фото\фото Фефеловой\IMG_20140818_105057.jpg"/>
          <p:cNvPicPr>
            <a:picLocks noChangeAspect="1" noChangeArrowheads="1"/>
          </p:cNvPicPr>
          <p:nvPr/>
        </p:nvPicPr>
        <p:blipFill>
          <a:blip r:embed="rId4" cstate="print"/>
          <a:srcRect l="30913" r="16764" b="12500"/>
          <a:stretch>
            <a:fillRect/>
          </a:stretch>
        </p:blipFill>
        <p:spPr bwMode="auto">
          <a:xfrm>
            <a:off x="190262" y="476672"/>
            <a:ext cx="4285274" cy="2844000"/>
          </a:xfrm>
          <a:prstGeom prst="rect">
            <a:avLst/>
          </a:prstGeom>
          <a:noFill/>
          <a:ln w="76200">
            <a:noFill/>
          </a:ln>
          <a:effectLst>
            <a:softEdge rad="317500"/>
          </a:effectLst>
        </p:spPr>
      </p:pic>
      <p:sp>
        <p:nvSpPr>
          <p:cNvPr id="12" name="TextBox 11"/>
          <p:cNvSpPr txBox="1"/>
          <p:nvPr/>
        </p:nvSpPr>
        <p:spPr>
          <a:xfrm>
            <a:off x="755576" y="4437112"/>
            <a:ext cx="3154646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 </a:t>
            </a:r>
          </a:p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Краснокаменск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92253"/>
            <a:ext cx="457200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Государственное Казенное Учреждения Здравоохранения  Краевой детский санаторий для лечения туберкулеза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фон рис\1295440226_3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2708920"/>
            <a:ext cx="5878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Desktop\фон рис\1295440226_3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515719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Санаторий является единственным в крае специализированным учреждением здравоохранения , сочетающим санаторную противотуберкулезную помощь</a:t>
            </a:r>
          </a:p>
          <a:p>
            <a:pPr indent="457200" algn="ctr"/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етям  от 0 до 16 лет с обучением по школьной программе  </a:t>
            </a:r>
            <a:endParaRPr lang="ru-RU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C:\Users\adm-pc\Desktop\Новая папка (3)\DSCN3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07" b="22773"/>
          <a:stretch>
            <a:fillRect/>
          </a:stretch>
        </p:blipFill>
        <p:spPr bwMode="auto">
          <a:xfrm rot="21248745">
            <a:off x="77593" y="2864331"/>
            <a:ext cx="3236366" cy="2016000"/>
          </a:xfrm>
          <a:prstGeom prst="rect">
            <a:avLst/>
          </a:prstGeom>
          <a:noFill/>
          <a:effectLst>
            <a:softEdge rad="3175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Ф - 015 -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6001" y="3013550"/>
            <a:ext cx="3007999" cy="1728000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7" name="Picture 6" descr="Картинки по запросу педиатр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636912"/>
            <a:ext cx="2692800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987824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4" y="5486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116632"/>
            <a:ext cx="885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ГКУЗ «Краевой детский санаторий для лечения туберкулеза» осуществляет медицинскую деятельность на основании лицензии №ЛО-75-01-001232 от 29 июня 2017 года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Санаторий находится по адресу дом 713 </a:t>
            </a:r>
          </a:p>
          <a:p>
            <a:pPr algn="ctr"/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елефон 8(30245)45785, 44683</a:t>
            </a:r>
          </a:p>
          <a:p>
            <a:pPr algn="ctr"/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dtlfin1995@inbox.ru</a:t>
            </a:r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фон рис\1295440226_3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Для оказания медицинской помощи при санаторно– курортном лечении организуются и выполняются работы и услуги:</a:t>
            </a:r>
          </a:p>
          <a:p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n>
                  <a:solidFill>
                    <a:srgbClr val="FF0000"/>
                  </a:solidFill>
                </a:ln>
              </a:rPr>
              <a:t>Фтизиатрия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n>
                  <a:solidFill>
                    <a:srgbClr val="FF0000"/>
                  </a:solidFill>
                </a:ln>
              </a:rPr>
              <a:t>Педиатрия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n>
                  <a:solidFill>
                    <a:srgbClr val="FF0000"/>
                  </a:solidFill>
                </a:ln>
              </a:rPr>
              <a:t>Диетология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n>
                  <a:solidFill>
                    <a:srgbClr val="FF0000"/>
                  </a:solidFill>
                </a:ln>
              </a:rPr>
              <a:t>Лечебная физкультура и спортивная медицина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n>
                  <a:solidFill>
                    <a:srgbClr val="FF0000"/>
                  </a:solidFill>
                </a:ln>
              </a:rPr>
              <a:t>Медицинская статистика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n>
                  <a:solidFill>
                    <a:srgbClr val="FF0000"/>
                  </a:solidFill>
                </a:ln>
              </a:rPr>
              <a:t>Медицинский массаж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n>
                  <a:solidFill>
                    <a:srgbClr val="FF0000"/>
                  </a:solidFill>
                </a:ln>
              </a:rPr>
              <a:t>Сестринское дело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n>
                  <a:solidFill>
                    <a:srgbClr val="FF0000"/>
                  </a:solidFill>
                </a:ln>
              </a:rPr>
              <a:t>Физиотерапия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n>
                  <a:solidFill>
                    <a:srgbClr val="FF0000"/>
                  </a:solidFill>
                </a:ln>
              </a:rPr>
              <a:t>Организация здравоохранения и общественное здоровье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фон рис\1295440226_3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4445" y="548680"/>
            <a:ext cx="482453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Здание учреждения занимает 2 этажа общей площадью 3400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м</a:t>
            </a:r>
            <a:r>
              <a:rPr lang="ru-RU" sz="2400" b="1" baseline="30000" dirty="0" smtClean="0">
                <a:solidFill>
                  <a:srgbClr val="002060"/>
                </a:solidFill>
                <a:latin typeface="Bookman Old Style" pitchFamily="18" charset="0"/>
              </a:rPr>
              <a:t>2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Фтизиатрическое отделение включает в себя 3 поста для детей: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 с 0 до 7 лет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 с 8 до 12 лет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 с 13 до 16 </a:t>
            </a:r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Каждый пост разделен по гендерному признаку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И состоит из спальни, игровой комнаты, санитарного узла</a:t>
            </a:r>
          </a:p>
          <a:p>
            <a:endParaRPr lang="ru-RU" sz="2800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SAM_2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276872"/>
            <a:ext cx="3060848" cy="2269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1\Desktop\работа санатория\фото санатория\Ф - 008 - .jpg"/>
          <p:cNvPicPr>
            <a:picLocks noChangeAspect="1" noChangeArrowheads="1"/>
          </p:cNvPicPr>
          <p:nvPr/>
        </p:nvPicPr>
        <p:blipFill>
          <a:blip r:embed="rId4" cstate="print"/>
          <a:srcRect l="13639" t="8525" r="12481" b="9632"/>
          <a:stretch>
            <a:fillRect/>
          </a:stretch>
        </p:blipFill>
        <p:spPr bwMode="auto">
          <a:xfrm>
            <a:off x="5004048" y="116632"/>
            <a:ext cx="2880320" cy="2127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1\Desktop\работа санатория\Фото Уроки Здоровья\SAM_47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653136"/>
            <a:ext cx="3096344" cy="2064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фон рис\1295440226_3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640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Молодым специалистам Краевой Детский Санаторий для лечения туберкулеза гарантирует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492896"/>
            <a:ext cx="4032000" cy="36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Социальный пакет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Достойная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заработная плата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7030A0"/>
                </a:solidFill>
              </a:rPr>
              <a:t>Стимулирующие выплаты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7030A0"/>
                </a:solidFill>
              </a:rPr>
              <a:t>Выплаты компенсации и льгот за работу во вредных и опасных условиях труда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7030A0"/>
                </a:solidFill>
              </a:rPr>
              <a:t>Предоставляется ежегодный оплачиваемый отпуск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7030A0"/>
                </a:solidFill>
              </a:rPr>
              <a:t>Оплата больничных листов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7030A0"/>
                </a:solidFill>
              </a:rPr>
              <a:t>Оплата за работу в ночное время</a:t>
            </a:r>
          </a:p>
          <a:p>
            <a:pPr>
              <a:buFont typeface="Wingdings" pitchFamily="2" charset="2"/>
              <a:buChar char="§"/>
            </a:pPr>
            <a:r>
              <a:rPr lang="ru-RU" i="1" dirty="0">
                <a:solidFill>
                  <a:srgbClr val="7030A0"/>
                </a:solidFill>
              </a:rPr>
              <a:t>Оплата по совместительству</a:t>
            </a:r>
          </a:p>
          <a:p>
            <a:pPr>
              <a:buFont typeface="Wingdings" pitchFamily="2" charset="2"/>
              <a:buChar char="§"/>
            </a:pPr>
            <a:r>
              <a:rPr lang="ru-RU" i="1" dirty="0">
                <a:solidFill>
                  <a:srgbClr val="7030A0"/>
                </a:solidFill>
              </a:rPr>
              <a:t>Оплата за совмещение профессии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60031" y="2491910"/>
            <a:ext cx="4032448" cy="36009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Режим труда и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отдыха</a:t>
            </a:r>
          </a:p>
          <a:p>
            <a:pPr algn="ctr"/>
            <a:r>
              <a:rPr lang="ru-RU" sz="2800" b="1" i="1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7030A0"/>
                </a:solidFill>
              </a:rPr>
              <a:t>Пятидневная рабочая неделя продолжительностью 30 часов,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6 часовой рабочий день</a:t>
            </a:r>
          </a:p>
          <a:p>
            <a:endParaRPr lang="ru-RU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7030A0"/>
                </a:solidFill>
              </a:rPr>
              <a:t>Отпуск: 28 календарных дней+8 календарных дней за </a:t>
            </a:r>
            <a:r>
              <a:rPr lang="ru-RU" i="1" dirty="0">
                <a:solidFill>
                  <a:srgbClr val="7030A0"/>
                </a:solidFill>
              </a:rPr>
              <a:t>проживание в Забайкальском </a:t>
            </a:r>
            <a:r>
              <a:rPr lang="ru-RU" i="1" dirty="0" smtClean="0">
                <a:solidFill>
                  <a:srgbClr val="7030A0"/>
                </a:solidFill>
              </a:rPr>
              <a:t>Крае+</a:t>
            </a:r>
            <a:r>
              <a:rPr lang="ru-RU" i="1" dirty="0">
                <a:solidFill>
                  <a:srgbClr val="7030A0"/>
                </a:solidFill>
              </a:rPr>
              <a:t>14 календарных </a:t>
            </a:r>
            <a:r>
              <a:rPr lang="ru-RU" i="1" dirty="0" smtClean="0">
                <a:solidFill>
                  <a:srgbClr val="7030A0"/>
                </a:solidFill>
              </a:rPr>
              <a:t>дней за работу во вредных условиях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фон рис\1295440226_3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300192" y="1741458"/>
            <a:ext cx="2664295" cy="1296144"/>
          </a:xfrm>
          <a:prstGeom prst="wedgeRoundRectCallout">
            <a:avLst>
              <a:gd name="adj1" fmla="val 1706"/>
              <a:gd name="adj2" fmla="val -133194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Возможности карьерного роста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 flipH="1">
            <a:off x="1929106" y="3190081"/>
            <a:ext cx="2520280" cy="1368152"/>
          </a:xfrm>
          <a:prstGeom prst="wedgeRoundRectCallout">
            <a:avLst>
              <a:gd name="adj1" fmla="val -5171"/>
              <a:gd name="adj2" fmla="val -231053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Предоставление социального жилья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90214" y="1741458"/>
            <a:ext cx="2664296" cy="1296144"/>
          </a:xfrm>
          <a:prstGeom prst="wedgeRoundRectCallout">
            <a:avLst>
              <a:gd name="adj1" fmla="val -2386"/>
              <a:gd name="adj2" fmla="val -139236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Предоставление места в ДДУ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4686425" y="3194257"/>
            <a:ext cx="2520280" cy="1368152"/>
          </a:xfrm>
          <a:prstGeom prst="wedgeRoundRectCallout">
            <a:avLst>
              <a:gd name="adj1" fmla="val -1427"/>
              <a:gd name="adj2" fmla="val -229422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Повышение квалификации на Центральных базах</a:t>
            </a:r>
          </a:p>
          <a:p>
            <a:pPr algn="ctr"/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Рисунок 19" descr="images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4985077"/>
            <a:ext cx="3223175" cy="14224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Рисунок 21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5" y="4951287"/>
            <a:ext cx="3168351" cy="14224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/>
          <p:cNvSpPr txBox="1"/>
          <p:nvPr/>
        </p:nvSpPr>
        <p:spPr>
          <a:xfrm>
            <a:off x="0" y="188640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Социальная поддержка </a:t>
            </a:r>
            <a:endParaRPr lang="ru-RU" sz="2400" b="1" i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9386" y="206516"/>
            <a:ext cx="4587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Перспективы</a:t>
            </a:r>
            <a:endParaRPr lang="ru-RU" sz="2400" b="1" i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фон рис\1295440226_3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9384" y="44624"/>
            <a:ext cx="577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Инфраструктура города </a:t>
            </a:r>
            <a:endParaRPr lang="ru-RU" sz="36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054" y="940077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Детская поликлиника</a:t>
            </a:r>
            <a:endParaRPr lang="ru-RU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743731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Медицинский центр «Азбука здоровья»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05040" y="4896134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Медицинский колледж, педагогический колледж </a:t>
            </a:r>
            <a:endParaRPr lang="ru-RU" sz="16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Рисунок 15" descr="download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0899" y="3551765"/>
            <a:ext cx="2122201" cy="1317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download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375" y="1357789"/>
            <a:ext cx="2028911" cy="1415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3205040" y="940077"/>
            <a:ext cx="273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Взрослая поликлиника</a:t>
            </a:r>
            <a:endParaRPr lang="ru-RU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827" y="2734211"/>
            <a:ext cx="254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Средние общеобразовательные учреждения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Рисунок 20" descr="download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958" y="3551765"/>
            <a:ext cx="2098818" cy="1317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3723048" y="306392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Детские сады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97379" y="3060344"/>
            <a:ext cx="2251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Спортивные школы</a:t>
            </a:r>
            <a:endParaRPr lang="ru-RU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2" name="AutoShape 2" descr="Картинки по запросу краснокаменск фото спортив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по запросу краснокаменск фото спортивные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download (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97379" y="3551765"/>
            <a:ext cx="2098817" cy="1284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Box 26"/>
          <p:cNvSpPr txBox="1"/>
          <p:nvPr/>
        </p:nvSpPr>
        <p:spPr>
          <a:xfrm>
            <a:off x="-5801" y="4896134"/>
            <a:ext cx="302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Детская школа искусств, художественная школа</a:t>
            </a:r>
            <a:endParaRPr lang="ru-RU" sz="16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" name="Рисунок 27" descr="downloa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5714" y="5494120"/>
            <a:ext cx="2203445" cy="1317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 descr="2c3bb8.h1w2xl.1m6v.rs.i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36196" y="1392291"/>
            <a:ext cx="2160000" cy="1381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Рисунок 29" descr="downloa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10899" y="5480909"/>
            <a:ext cx="2011305" cy="1346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downloa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97379" y="5494120"/>
            <a:ext cx="2098817" cy="1317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TextBox 24"/>
          <p:cNvSpPr txBox="1"/>
          <p:nvPr/>
        </p:nvSpPr>
        <p:spPr>
          <a:xfrm>
            <a:off x="6156176" y="4896133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Горный техникум, политехнический колледж</a:t>
            </a:r>
            <a:endParaRPr lang="ru-RU" sz="16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User\Desktop\ebf1f12448cc532d6810b1da7e6a4de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0430" y="1285860"/>
            <a:ext cx="2143140" cy="1571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фон рис\1295440226_3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2" y="1213912"/>
            <a:ext cx="4098668" cy="221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3528" y="50602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Приаргунское производственное  горно-химическое объединение – градообразующее предприятие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7" name="Picture 1" descr="C:\Users\1\Desktop\фото 1\images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475" y="1124743"/>
            <a:ext cx="3076302" cy="230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66536" y="3610126"/>
            <a:ext cx="294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Теплоэлектроцентраль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LVAB090624-24-066-069_1_120x40x2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063079"/>
            <a:ext cx="388843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5496" y="-1739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Предприятия атомной отрасли</a:t>
            </a:r>
            <a:endParaRPr lang="ru-RU" sz="36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771" y="3611067"/>
            <a:ext cx="3740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Ремонтно-механический завод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C:\Users\User\Desktop\optimizaciya-ploschade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057229"/>
            <a:ext cx="3714775" cy="2239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фон рис\1295440226_3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43" y="10100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Предприятия города </a:t>
            </a:r>
            <a:endParaRPr lang="ru-RU" sz="36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449" y="893911"/>
            <a:ext cx="3047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Даурский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мясокомбинат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762963"/>
            <a:ext cx="3228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Краснокаменский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молочный завод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107" y="3533833"/>
            <a:ext cx="3258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Краснокаменское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автотранспортное предприятие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0196" y="364502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Монтажно-строительное управление №50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User\Desktop\10930_original.jpg"/>
          <p:cNvPicPr>
            <a:picLocks noChangeAspect="1" noChangeArrowheads="1"/>
          </p:cNvPicPr>
          <p:nvPr/>
        </p:nvPicPr>
        <p:blipFill>
          <a:blip r:embed="rId3" cstate="print"/>
          <a:srcRect l="10000" t="16500"/>
          <a:stretch>
            <a:fillRect/>
          </a:stretch>
        </p:blipFill>
        <p:spPr bwMode="auto">
          <a:xfrm>
            <a:off x="785786" y="1357298"/>
            <a:ext cx="3214710" cy="1956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User\Desktop\molochniy_zavod.jpg"/>
          <p:cNvPicPr>
            <a:picLocks noChangeAspect="1" noChangeArrowheads="1"/>
          </p:cNvPicPr>
          <p:nvPr/>
        </p:nvPicPr>
        <p:blipFill>
          <a:blip r:embed="rId4" cstate="print"/>
          <a:srcRect t="4348" r="15942" b="10869"/>
          <a:stretch>
            <a:fillRect/>
          </a:stretch>
        </p:blipFill>
        <p:spPr bwMode="auto">
          <a:xfrm>
            <a:off x="5357818" y="1428736"/>
            <a:ext cx="3080993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User\Desktop\28530860a161aa9d19ca4c55c337a1b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500570"/>
            <a:ext cx="3214710" cy="2143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User\Desktop\загружен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500570"/>
            <a:ext cx="3181324" cy="2096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98986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330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81</cp:revision>
  <dcterms:created xsi:type="dcterms:W3CDTF">2017-11-16T01:24:17Z</dcterms:created>
  <dcterms:modified xsi:type="dcterms:W3CDTF">2017-11-19T23:49:45Z</dcterms:modified>
</cp:coreProperties>
</file>